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6" r:id="rId5"/>
    <p:sldId id="284" r:id="rId6"/>
    <p:sldId id="287" r:id="rId7"/>
    <p:sldId id="285" r:id="rId8"/>
    <p:sldId id="288" r:id="rId9"/>
    <p:sldId id="289" r:id="rId10"/>
    <p:sldId id="28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FFFFFF"/>
    <a:srgbClr val="7A7770"/>
    <a:srgbClr val="C5C0B5"/>
    <a:srgbClr val="ED7D31"/>
    <a:srgbClr val="D3CEC6"/>
    <a:srgbClr val="EB4D46"/>
    <a:srgbClr val="05A0F6"/>
    <a:srgbClr val="647E93"/>
    <a:srgbClr val="A8B9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67483" autoAdjust="0"/>
  </p:normalViewPr>
  <p:slideViewPr>
    <p:cSldViewPr snapToGrid="0">
      <p:cViewPr varScale="1">
        <p:scale>
          <a:sx n="82" d="100"/>
          <a:sy n="82" d="100"/>
        </p:scale>
        <p:origin x="2088"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FCA63-5DB2-4A6A-AAEA-7C8D807DCA7C}" type="datetimeFigureOut">
              <a:rPr lang="de-DE" smtClean="0"/>
              <a:t>22.01.2025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AD0C2-807C-4B17-9FFD-CA7BF92E84C3}" type="slidenum">
              <a:rPr lang="de-DE" smtClean="0"/>
              <a:t>‹Nr.›</a:t>
            </a:fld>
            <a:endParaRPr lang="de-DE" dirty="0"/>
          </a:p>
        </p:txBody>
      </p:sp>
    </p:spTree>
    <p:extLst>
      <p:ext uri="{BB962C8B-B14F-4D97-AF65-F5344CB8AC3E}">
        <p14:creationId xmlns:p14="http://schemas.microsoft.com/office/powerpoint/2010/main" val="255803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Guten Abend, mein Name ist Christiane Quaas, nach MARS; </a:t>
            </a:r>
            <a:r>
              <a:rPr lang="de-DE" dirty="0" err="1"/>
              <a:t>Boehriner</a:t>
            </a:r>
            <a:r>
              <a:rPr lang="de-DE" dirty="0"/>
              <a:t> Ingelheim, Sanofi und Weleda bin ich nun für die Marke Ebay unterwegs. Allerdings spreche ich heute aus meiner persönlichen Perspektive und trage keinen </a:t>
            </a:r>
            <a:r>
              <a:rPr lang="de-DE" dirty="0" err="1"/>
              <a:t>ebay</a:t>
            </a:r>
            <a:r>
              <a:rPr lang="de-DE" dirty="0"/>
              <a:t> Standpunkt vor. Viel Spaß</a:t>
            </a:r>
          </a:p>
        </p:txBody>
      </p:sp>
      <p:sp>
        <p:nvSpPr>
          <p:cNvPr id="4" name="Foliennummernplatzhalter 3"/>
          <p:cNvSpPr>
            <a:spLocks noGrp="1"/>
          </p:cNvSpPr>
          <p:nvPr>
            <p:ph type="sldNum" sz="quarter" idx="5"/>
          </p:nvPr>
        </p:nvSpPr>
        <p:spPr/>
        <p:txBody>
          <a:bodyPr/>
          <a:lstStyle/>
          <a:p>
            <a:fld id="{B90AD0C2-807C-4B17-9FFD-CA7BF92E84C3}" type="slidenum">
              <a:rPr lang="de-DE" smtClean="0"/>
              <a:t>1</a:t>
            </a:fld>
            <a:endParaRPr lang="de-DE" dirty="0"/>
          </a:p>
        </p:txBody>
      </p:sp>
    </p:spTree>
    <p:extLst>
      <p:ext uri="{BB962C8B-B14F-4D97-AF65-F5344CB8AC3E}">
        <p14:creationId xmlns:p14="http://schemas.microsoft.com/office/powerpoint/2010/main" val="305644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noProof="0" dirty="0" err="1"/>
              <a:t>Artificial</a:t>
            </a:r>
            <a:r>
              <a:rPr lang="de-DE" sz="1000" noProof="0" dirty="0"/>
              <a:t> </a:t>
            </a:r>
            <a:r>
              <a:rPr lang="de-DE" sz="1000" noProof="0" dirty="0" err="1"/>
              <a:t>Intelligence</a:t>
            </a:r>
            <a:r>
              <a:rPr lang="de-DE" sz="1000" noProof="0" dirty="0"/>
              <a:t> ist ja eigentlich kein neues Konzept. Ich fand den Artikel "Computing Machinery and </a:t>
            </a:r>
            <a:r>
              <a:rPr lang="de-DE" sz="1000" noProof="0" dirty="0" err="1"/>
              <a:t>Intelligence</a:t>
            </a:r>
            <a:r>
              <a:rPr lang="de-DE" sz="1000" noProof="0" dirty="0"/>
              <a:t>„, den Alan Turings bereits Anfang der 50er Jahre des vorigen Jahrhunderts schrieb sehr spannend. Alan Turings beschäftigte sich intensiv mit zwei Schlüsselbegriffen: "Denken" und "Maschine". Während die Definition einer "Maschine" als elektronischer oder digitaler Computer** einfach ist, beinhaltet der Begriff des "Denkens" der Maschine im Vergleich zum Menschen eine klare Unterscheidung. Die Unterscheidung erfolgt zwischen den physischen und intellektuellen Fähigkeiten des Menschen und vergleicht das „Denken“ der Künstlichen Intelligenz mit den intellektuellen Fähigkeiten des Menschen. [Turing, A.M. (1950) Computing Machinery and </a:t>
            </a:r>
            <a:r>
              <a:rPr lang="de-DE" sz="1000" noProof="0" dirty="0" err="1"/>
              <a:t>Intelligence</a:t>
            </a:r>
            <a:r>
              <a:rPr lang="de-DE" sz="1000" noProof="0" dirty="0"/>
              <a:t>. Geist 49: 433-460]. Warum ist mir das wichtig?</a:t>
            </a:r>
            <a:endParaRPr lang="de-DE" sz="1000" dirty="0"/>
          </a:p>
        </p:txBody>
      </p:sp>
      <p:sp>
        <p:nvSpPr>
          <p:cNvPr id="4" name="Foliennummernplatzhalter 3"/>
          <p:cNvSpPr>
            <a:spLocks noGrp="1"/>
          </p:cNvSpPr>
          <p:nvPr>
            <p:ph type="sldNum" sz="quarter" idx="5"/>
          </p:nvPr>
        </p:nvSpPr>
        <p:spPr/>
        <p:txBody>
          <a:bodyPr/>
          <a:lstStyle/>
          <a:p>
            <a:fld id="{B90AD0C2-807C-4B17-9FFD-CA7BF92E84C3}" type="slidenum">
              <a:rPr lang="de-DE" smtClean="0"/>
              <a:t>2</a:t>
            </a:fld>
            <a:endParaRPr lang="de-DE" dirty="0"/>
          </a:p>
        </p:txBody>
      </p:sp>
    </p:spTree>
    <p:extLst>
      <p:ext uri="{BB962C8B-B14F-4D97-AF65-F5344CB8AC3E}">
        <p14:creationId xmlns:p14="http://schemas.microsoft.com/office/powerpoint/2010/main" val="219573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F9C73-FC87-1669-E943-0DF3B18506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D47005A-114D-DDBC-E7CF-E2374E1BD0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5A0DC53-D688-91E0-F1F0-7C0FB7250E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t>Wenn wir die Idee der "intellektuellen Fähigkeiten" in die IBM-Definition von Künstlicher Intelligenz einbeziehen, kommen wir zu einem einfachen Konzept: KI liegt vor, wenn sie den intellektuellen Fähigkeiten des Menschen entspricht oder diese übertrifft [Was ist Künstliche Intelligenz (KI)? | IBM].
Sie alle sind sich bewusst, dass in der Marktforschung KI bereits weit verbreitet ist. Das reicht von Insellösungen für bestimmte Aufgaben bis hin zu voll integrierten Systemen, die von der Datenerfassung bis zur Analyse alles abdecken. Mit KI automatisieren wir nicht nur Prozesse, sondern beginnen, Aspekte des menschlichen Denkens zu automatisieren.  Das muss uns so aber nicht erschrecken. Um sich damit tiefer gehend zu beschäftigen, empfehle ich das BVM-Seminar KI.</a:t>
            </a:r>
            <a:endParaRPr lang="de-DE" dirty="0"/>
          </a:p>
        </p:txBody>
      </p:sp>
      <p:sp>
        <p:nvSpPr>
          <p:cNvPr id="4" name="Foliennummernplatzhalter 3">
            <a:extLst>
              <a:ext uri="{FF2B5EF4-FFF2-40B4-BE49-F238E27FC236}">
                <a16:creationId xmlns:a16="http://schemas.microsoft.com/office/drawing/2014/main" id="{4A93AD05-1D05-F358-F82B-321EEA1B2CCD}"/>
              </a:ext>
            </a:extLst>
          </p:cNvPr>
          <p:cNvSpPr>
            <a:spLocks noGrp="1"/>
          </p:cNvSpPr>
          <p:nvPr>
            <p:ph type="sldNum" sz="quarter" idx="5"/>
          </p:nvPr>
        </p:nvSpPr>
        <p:spPr/>
        <p:txBody>
          <a:bodyPr/>
          <a:lstStyle/>
          <a:p>
            <a:fld id="{B90AD0C2-807C-4B17-9FFD-CA7BF92E84C3}" type="slidenum">
              <a:rPr lang="de-DE" smtClean="0"/>
              <a:t>3</a:t>
            </a:fld>
            <a:endParaRPr lang="de-DE" dirty="0"/>
          </a:p>
        </p:txBody>
      </p:sp>
    </p:spTree>
    <p:extLst>
      <p:ext uri="{BB962C8B-B14F-4D97-AF65-F5344CB8AC3E}">
        <p14:creationId xmlns:p14="http://schemas.microsoft.com/office/powerpoint/2010/main" val="105910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t>Also noch einmal die Definition „KI liegt vor, wenn sie den intellektuellen Fähigkeiten des Menschen entspricht oder diese übertrifft.“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t>Der menschliche Geist ist aber untrennbar mit dem Körper verbunden. Im Gegensatz dazu ist Künstliche Intelligenz abstrakt und es fehlt die Fleischlichkeit, die die menschliche Erfahrung prägt. Um menschliche Entscheidungen zu verstehen, muss die Marktforschung berücksichtigen, wie Menschen die Welt durch Kultur, Emotionen und sensorische Erfahrungen wahrnehmen. Unsere Realität ist geprägt von Geschmack, Berührung, Geruch, Sehen und Hören – eng verbunden mit dem Geist [Inspiriert von Gaspard </a:t>
            </a:r>
            <a:r>
              <a:rPr lang="de-DE" sz="1200" noProof="0" dirty="0" err="1"/>
              <a:t>Koenig</a:t>
            </a:r>
            <a:r>
              <a:rPr lang="de-DE" sz="1200" noProof="0" dirty="0"/>
              <a:t>, Das Ende des Individuums, siehe Bild oben rechts mit Link zu einer Rezension].
Damit sind wir wieder bei der kritischen Unterscheidung zwischen künstlicher und menschlicher Intelligenz  -  KI eher nur intellektuelle Fähigkeiten. In der Marketingforschung ist diese Unterscheidung wichtig, da der Kern unserer Arbeit auf Daten basiert, die widerspiegeln, was Menschen fühlen, denken und tun – und dabei Geist und Körper miteinander verbinden.</a:t>
            </a:r>
            <a:endParaRPr lang="de-DE" dirty="0"/>
          </a:p>
        </p:txBody>
      </p:sp>
      <p:sp>
        <p:nvSpPr>
          <p:cNvPr id="4" name="Foliennummernplatzhalter 3"/>
          <p:cNvSpPr>
            <a:spLocks noGrp="1"/>
          </p:cNvSpPr>
          <p:nvPr>
            <p:ph type="sldNum" sz="quarter" idx="5"/>
          </p:nvPr>
        </p:nvSpPr>
        <p:spPr/>
        <p:txBody>
          <a:bodyPr/>
          <a:lstStyle/>
          <a:p>
            <a:fld id="{B90AD0C2-807C-4B17-9FFD-CA7BF92E84C3}" type="slidenum">
              <a:rPr lang="de-DE" smtClean="0"/>
              <a:t>4</a:t>
            </a:fld>
            <a:endParaRPr lang="de-DE" dirty="0"/>
          </a:p>
        </p:txBody>
      </p:sp>
    </p:spTree>
    <p:extLst>
      <p:ext uri="{BB962C8B-B14F-4D97-AF65-F5344CB8AC3E}">
        <p14:creationId xmlns:p14="http://schemas.microsoft.com/office/powerpoint/2010/main" val="419124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CF81-184E-4D4E-8335-EF1C1D73C6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3392C1-D4B8-48E9-3A6D-C94624DB10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D89C6D-B6DA-E858-A7CC-E178B16D1918}"/>
              </a:ext>
            </a:extLst>
          </p:cNvPr>
          <p:cNvSpPr>
            <a:spLocks noGrp="1"/>
          </p:cNvSpPr>
          <p:nvPr>
            <p:ph type="body" idx="1"/>
          </p:nvPr>
        </p:nvSpPr>
        <p:spPr/>
        <p:txBody>
          <a:bodyPr/>
          <a:lstStyle/>
          <a:p>
            <a:r>
              <a:rPr lang="de-DE" sz="1200" noProof="0" dirty="0"/>
              <a:t>Obwohl KI die fünf menschlichen Sinne nachahmen und aus sensorischen Eingaben lernen kann, lautet das Schlüsselwort "Nachahmung„. Zum Beispiel kann KI über 100 chemische Verbindungen erkennen, aber Menschen können mehr als eine Billion Düfte unterscheiden [Real-World AI: Processing All Five </a:t>
            </a:r>
            <a:r>
              <a:rPr lang="de-DE" sz="1200" noProof="0" dirty="0" err="1"/>
              <a:t>Senses</a:t>
            </a:r>
            <a:r>
              <a:rPr lang="de-DE" sz="1200" noProof="0" dirty="0"/>
              <a:t> – </a:t>
            </a:r>
            <a:r>
              <a:rPr lang="de-DE" sz="1200" noProof="0" dirty="0" err="1"/>
              <a:t>BrainChip</a:t>
            </a:r>
            <a:r>
              <a:rPr lang="de-DE" sz="1200" noProof="0" dirty="0"/>
              <a:t>; Der Mensch kann mehr als 1 Billion Gerüche identifizieren | National Institutes </a:t>
            </a:r>
            <a:r>
              <a:rPr lang="de-DE" sz="1200" noProof="0" dirty="0" err="1"/>
              <a:t>of</a:t>
            </a:r>
            <a:r>
              <a:rPr lang="de-DE" sz="1200" noProof="0" dirty="0"/>
              <a:t> Health (NIH) ].
Zusammenfassend lässt sich sagen, dass KI den Menschen nicht vollständig ersetzen kann, solange die KI nicht mit den menschlichen sensorischen Fähigkeiten mithält oder diese übertrifft und wir als Marktforscher die intellektuelle Neugier weiterhin als Wissenstreiber schätzen, der sich in Geschäftsergebnisse umsetzen lässt. Wenn wir dies nicht tun, riskieren wir unter anderem auch, falsche Probleme zu lösen [inspiriert von Giampiero </a:t>
            </a:r>
            <a:r>
              <a:rPr lang="de-DE" sz="1200" noProof="0" dirty="0" err="1"/>
              <a:t>Berrogi</a:t>
            </a:r>
            <a:r>
              <a:rPr lang="de-DE" sz="1200" noProof="0" dirty="0"/>
              <a:t>, FHGR, E-Mail-Austausch 19.09.2024]. </a:t>
            </a:r>
          </a:p>
          <a:p>
            <a:r>
              <a:rPr lang="de-DE" sz="1200" noProof="0" dirty="0"/>
              <a:t>Während "alles, was digitalisiert werden kann, auch digitalisiert wird" [Ralf T. Kreutzer, Karl-Heinz Land, Digitaler Darwinismus, siehe Bild unten rechts mit Link zu einem Testbericht], gibt es weiterhin Grenzen für das, was KI wirklich replizieren kann. Fragen Sie sich einfach wie weit wir von der Situation im folgenden Video noch entfernt sind. </a:t>
            </a:r>
            <a:endParaRPr lang="de-DE" dirty="0"/>
          </a:p>
        </p:txBody>
      </p:sp>
      <p:sp>
        <p:nvSpPr>
          <p:cNvPr id="4" name="Foliennummernplatzhalter 3">
            <a:extLst>
              <a:ext uri="{FF2B5EF4-FFF2-40B4-BE49-F238E27FC236}">
                <a16:creationId xmlns:a16="http://schemas.microsoft.com/office/drawing/2014/main" id="{4ACBD7D6-B124-280C-314F-0C2C95E4C498}"/>
              </a:ext>
            </a:extLst>
          </p:cNvPr>
          <p:cNvSpPr>
            <a:spLocks noGrp="1"/>
          </p:cNvSpPr>
          <p:nvPr>
            <p:ph type="sldNum" sz="quarter" idx="5"/>
          </p:nvPr>
        </p:nvSpPr>
        <p:spPr/>
        <p:txBody>
          <a:bodyPr/>
          <a:lstStyle/>
          <a:p>
            <a:fld id="{B90AD0C2-807C-4B17-9FFD-CA7BF92E84C3}" type="slidenum">
              <a:rPr lang="de-DE" smtClean="0"/>
              <a:t>5</a:t>
            </a:fld>
            <a:endParaRPr lang="de-DE" dirty="0"/>
          </a:p>
        </p:txBody>
      </p:sp>
    </p:spTree>
    <p:extLst>
      <p:ext uri="{BB962C8B-B14F-4D97-AF65-F5344CB8AC3E}">
        <p14:creationId xmlns:p14="http://schemas.microsoft.com/office/powerpoint/2010/main" val="108553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90AD0C2-807C-4B17-9FFD-CA7BF92E84C3}" type="slidenum">
              <a:rPr lang="de-DE" smtClean="0"/>
              <a:t>6</a:t>
            </a:fld>
            <a:endParaRPr lang="de-DE" dirty="0"/>
          </a:p>
        </p:txBody>
      </p:sp>
    </p:spTree>
    <p:extLst>
      <p:ext uri="{BB962C8B-B14F-4D97-AF65-F5344CB8AC3E}">
        <p14:creationId xmlns:p14="http://schemas.microsoft.com/office/powerpoint/2010/main" val="322936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90AD0C2-807C-4B17-9FFD-CA7BF92E84C3}" type="slidenum">
              <a:rPr lang="de-DE" smtClean="0"/>
              <a:t>7</a:t>
            </a:fld>
            <a:endParaRPr lang="de-DE" dirty="0"/>
          </a:p>
        </p:txBody>
      </p:sp>
    </p:spTree>
    <p:extLst>
      <p:ext uri="{BB962C8B-B14F-4D97-AF65-F5344CB8AC3E}">
        <p14:creationId xmlns:p14="http://schemas.microsoft.com/office/powerpoint/2010/main" val="1715000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2">
        <a:schemeClr val="bg2"/>
      </p:bgRef>
    </p:bg>
    <p:spTree>
      <p:nvGrpSpPr>
        <p:cNvPr id="1" name=""/>
        <p:cNvGrpSpPr/>
        <p:nvPr/>
      </p:nvGrpSpPr>
      <p:grpSpPr>
        <a:xfrm>
          <a:off x="0" y="0"/>
          <a:ext cx="0" cy="0"/>
          <a:chOff x="0" y="0"/>
          <a:chExt cx="0" cy="0"/>
        </a:xfrm>
      </p:grpSpPr>
      <p:pic>
        <p:nvPicPr>
          <p:cNvPr id="5" name="Inhaltsplatzhalter 8">
            <a:extLst>
              <a:ext uri="{FF2B5EF4-FFF2-40B4-BE49-F238E27FC236}">
                <a16:creationId xmlns:a16="http://schemas.microsoft.com/office/drawing/2014/main" id="{C0244088-EB31-2EFC-F51C-787BDAB47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60" y="-3313529"/>
            <a:ext cx="14073939" cy="14073939"/>
          </a:xfrm>
          <a:prstGeom prst="rect">
            <a:avLst/>
          </a:prstGeom>
        </p:spPr>
      </p:pic>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rgbClr val="413755"/>
            </a:solidFill>
            <a:prstDash val="solid"/>
            <a:miter lim="800000"/>
          </a:ln>
          <a:effectLst/>
        </p:spPr>
      </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de-DE"/>
              <a:t>Mastertitelformat bearbeiten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pPr lvl="0"/>
            <a:endParaRPr lang="de-DE"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pPr lvl="0"/>
            <a:fld id="{E775E1C0-EC9F-4918-A9B1-06321E2111D8}" type="slidenum">
              <a:rPr lang="de-DE" smtClean="0"/>
              <a:t>‹Nr.›</a:t>
            </a:fld>
            <a:endParaRPr lang="de-DE" dirty="0"/>
          </a:p>
        </p:txBody>
      </p:sp>
      <p:sp>
        <p:nvSpPr>
          <p:cNvPr id="15" name="Rectangle 14"/>
          <p:cNvSpPr/>
          <p:nvPr/>
        </p:nvSpPr>
        <p:spPr>
          <a:xfrm>
            <a:off x="5135880" y="1267730"/>
            <a:ext cx="1920240" cy="731520"/>
          </a:xfrm>
          <a:prstGeom prst="rect">
            <a:avLst/>
          </a:prstGeom>
          <a:solidFill>
            <a:srgbClr val="2D9187"/>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0" name="Date Placeholder 19"/>
          <p:cNvSpPr>
            <a:spLocks noGrp="1"/>
          </p:cNvSpPr>
          <p:nvPr>
            <p:ph type="dt" sz="half" idx="10"/>
          </p:nvPr>
        </p:nvSpPr>
        <p:spPr>
          <a:xfrm>
            <a:off x="5318760" y="1341255"/>
            <a:ext cx="1554480" cy="527213"/>
          </a:xfrm>
          <a:ln>
            <a:noFill/>
          </a:ln>
        </p:spPr>
        <p:txBody>
          <a:bodyPr/>
          <a:lstStyle>
            <a:lvl1pPr algn="ctr">
              <a:defRPr sz="1300" spc="0" baseline="0">
                <a:solidFill>
                  <a:schemeClr val="tx1"/>
                </a:solidFill>
                <a:latin typeface="+mn-lt"/>
              </a:defRPr>
            </a:lvl1pPr>
          </a:lstStyle>
          <a:p>
            <a:pPr lvl="0"/>
            <a:fld id="{6A3F58F8-08B1-412D-AE14-0D8E9967ACE5}" type="datetime1">
              <a:rPr lang="de-DE" smtClean="0"/>
              <a:pPr lvl="0"/>
              <a:t>22.01.2025</a:t>
            </a:fld>
            <a:endParaRPr lang="de-DE" dirty="0"/>
          </a:p>
        </p:txBody>
      </p:sp>
    </p:spTree>
    <p:extLst>
      <p:ext uri="{BB962C8B-B14F-4D97-AF65-F5344CB8AC3E}">
        <p14:creationId xmlns:p14="http://schemas.microsoft.com/office/powerpoint/2010/main" val="292937853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lvl="0"/>
            <a:fld id="{F8A6B4C7-21E7-4365-A99B-599BEB3291A0}" type="datetime1">
              <a:rPr lang="de-DE" smtClean="0"/>
              <a:pPr lvl="0"/>
              <a:t>22.01.2025</a:t>
            </a:fld>
            <a:endParaRPr lang="de-DE" dirty="0"/>
          </a:p>
        </p:txBody>
      </p:sp>
      <p:sp>
        <p:nvSpPr>
          <p:cNvPr id="5" name="Footer Placeholder 4"/>
          <p:cNvSpPr>
            <a:spLocks noGrp="1"/>
          </p:cNvSpPr>
          <p:nvPr>
            <p:ph type="ftr" sz="quarter" idx="11"/>
          </p:nvPr>
        </p:nvSpPr>
        <p:spPr/>
        <p:txBody>
          <a:bodyPr/>
          <a:lstStyle/>
          <a:p>
            <a:pPr lvl="0"/>
            <a:endParaRPr lang="de-DE" dirty="0"/>
          </a:p>
        </p:txBody>
      </p:sp>
      <p:sp>
        <p:nvSpPr>
          <p:cNvPr id="6" name="Slide Number Placeholder 5"/>
          <p:cNvSpPr>
            <a:spLocks noGrp="1"/>
          </p:cNvSpPr>
          <p:nvPr>
            <p:ph type="sldNum" sz="quarter" idx="12"/>
          </p:nvPr>
        </p:nvSpPr>
        <p:spPr/>
        <p:txBody>
          <a:bodyPr/>
          <a:lstStyle/>
          <a:p>
            <a:pPr lvl="0"/>
            <a:fld id="{2E628C37-47F9-491C-A103-D489F73BECF6}" type="slidenum">
              <a:rPr lang="de-DE" smtClean="0"/>
              <a:t>‹Nr.›</a:t>
            </a:fld>
            <a:endParaRPr lang="de-DE" dirty="0"/>
          </a:p>
        </p:txBody>
      </p:sp>
    </p:spTree>
    <p:extLst>
      <p:ext uri="{BB962C8B-B14F-4D97-AF65-F5344CB8AC3E}">
        <p14:creationId xmlns:p14="http://schemas.microsoft.com/office/powerpoint/2010/main" val="253997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lvl="0"/>
            <a:fld id="{0FC8A386-F015-4C10-8E05-83E604B5315B}" type="datetime1">
              <a:rPr lang="de-DE" smtClean="0"/>
              <a:pPr lvl="0"/>
              <a:t>22.01.2025</a:t>
            </a:fld>
            <a:endParaRPr lang="de-DE" dirty="0"/>
          </a:p>
        </p:txBody>
      </p:sp>
      <p:sp>
        <p:nvSpPr>
          <p:cNvPr id="5" name="Footer Placeholder 4"/>
          <p:cNvSpPr>
            <a:spLocks noGrp="1"/>
          </p:cNvSpPr>
          <p:nvPr>
            <p:ph type="ftr" sz="quarter" idx="11"/>
          </p:nvPr>
        </p:nvSpPr>
        <p:spPr/>
        <p:txBody>
          <a:bodyPr/>
          <a:lstStyle/>
          <a:p>
            <a:pPr lvl="0"/>
            <a:endParaRPr lang="de-DE" dirty="0"/>
          </a:p>
        </p:txBody>
      </p:sp>
      <p:sp>
        <p:nvSpPr>
          <p:cNvPr id="6" name="Slide Number Placeholder 5"/>
          <p:cNvSpPr>
            <a:spLocks noGrp="1"/>
          </p:cNvSpPr>
          <p:nvPr>
            <p:ph type="sldNum" sz="quarter" idx="12"/>
          </p:nvPr>
        </p:nvSpPr>
        <p:spPr/>
        <p:txBody>
          <a:bodyPr/>
          <a:lstStyle/>
          <a:p>
            <a:pPr lvl="0"/>
            <a:fld id="{5E5AADB9-1F36-407F-B716-98343FED7A14}" type="slidenum">
              <a:rPr lang="de-DE" smtClean="0"/>
              <a:t>‹Nr.›</a:t>
            </a:fld>
            <a:endParaRPr lang="de-DE" dirty="0"/>
          </a:p>
        </p:txBody>
      </p:sp>
    </p:spTree>
    <p:extLst>
      <p:ext uri="{BB962C8B-B14F-4D97-AF65-F5344CB8AC3E}">
        <p14:creationId xmlns:p14="http://schemas.microsoft.com/office/powerpoint/2010/main" val="7050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lvl="0"/>
            <a:fld id="{950C41AF-EF33-4D34-8539-AB913284329B}" type="datetime1">
              <a:rPr lang="de-DE" smtClean="0"/>
              <a:pPr lvl="0"/>
              <a:t>22.01.2025</a:t>
            </a:fld>
            <a:endParaRPr lang="de-DE" dirty="0"/>
          </a:p>
        </p:txBody>
      </p:sp>
      <p:sp>
        <p:nvSpPr>
          <p:cNvPr id="8" name="Footer Placeholder 7"/>
          <p:cNvSpPr>
            <a:spLocks noGrp="1"/>
          </p:cNvSpPr>
          <p:nvPr>
            <p:ph type="ftr" sz="quarter" idx="11"/>
          </p:nvPr>
        </p:nvSpPr>
        <p:spPr/>
        <p:txBody>
          <a:bodyPr/>
          <a:lstStyle/>
          <a:p>
            <a:pPr lvl="0"/>
            <a:endParaRPr lang="de-DE" dirty="0"/>
          </a:p>
        </p:txBody>
      </p:sp>
      <p:sp>
        <p:nvSpPr>
          <p:cNvPr id="9" name="Slide Number Placeholder 8"/>
          <p:cNvSpPr>
            <a:spLocks noGrp="1"/>
          </p:cNvSpPr>
          <p:nvPr>
            <p:ph type="sldNum" sz="quarter" idx="12"/>
          </p:nvPr>
        </p:nvSpPr>
        <p:spPr/>
        <p:txBody>
          <a:bodyPr/>
          <a:lstStyle/>
          <a:p>
            <a:pPr lvl="0"/>
            <a:fld id="{2D37D0E7-29E3-413C-AFFA-C4D9D408A705}" type="slidenum">
              <a:rPr lang="de-DE" smtClean="0"/>
              <a:t>‹Nr.›</a:t>
            </a:fld>
            <a:endParaRPr lang="de-DE" dirty="0"/>
          </a:p>
        </p:txBody>
      </p:sp>
    </p:spTree>
    <p:extLst>
      <p:ext uri="{BB962C8B-B14F-4D97-AF65-F5344CB8AC3E}">
        <p14:creationId xmlns:p14="http://schemas.microsoft.com/office/powerpoint/2010/main" val="2777970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de-DE"/>
              <a:t>Mastertitelformat bearbeiten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pPr lvl="0"/>
            <a:fld id="{2C09C96C-08DA-42C2-A289-A39AA2FE695A}" type="datetime1">
              <a:rPr lang="de-DE" smtClean="0"/>
              <a:pPr lvl="0"/>
              <a:t>22.01.2025</a:t>
            </a:fld>
            <a:endParaRPr lang="de-DE"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pPr lvl="0"/>
            <a:endParaRPr lang="de-DE" dirty="0"/>
          </a:p>
        </p:txBody>
      </p:sp>
      <p:sp>
        <p:nvSpPr>
          <p:cNvPr id="6" name="Slide Number Placeholder 5"/>
          <p:cNvSpPr>
            <a:spLocks noGrp="1"/>
          </p:cNvSpPr>
          <p:nvPr>
            <p:ph type="sldNum" sz="quarter" idx="12"/>
          </p:nvPr>
        </p:nvSpPr>
        <p:spPr>
          <a:xfrm>
            <a:off x="8604504" y="5211060"/>
            <a:ext cx="2112264" cy="228600"/>
          </a:xfrm>
        </p:spPr>
        <p:txBody>
          <a:bodyPr/>
          <a:lstStyle/>
          <a:p>
            <a:pPr lvl="0"/>
            <a:fld id="{71CEBB6D-800A-48C9-A9A9-436CE60E1BAB}" type="slidenum">
              <a:rPr lang="de-DE" smtClean="0"/>
              <a:t>‹Nr.›</a:t>
            </a:fld>
            <a:endParaRPr lang="de-DE" dirty="0"/>
          </a:p>
        </p:txBody>
      </p:sp>
    </p:spTree>
    <p:extLst>
      <p:ext uri="{BB962C8B-B14F-4D97-AF65-F5344CB8AC3E}">
        <p14:creationId xmlns:p14="http://schemas.microsoft.com/office/powerpoint/2010/main" val="6206914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66800" y="642594"/>
            <a:ext cx="10058400" cy="804069"/>
          </a:xfrm>
        </p:spPr>
        <p:txBody>
          <a:bodyPr>
            <a:normAutofit/>
          </a:bodyPr>
          <a:lstStyle>
            <a:lvl1pPr>
              <a:defRPr sz="3200"/>
            </a:lvl1pPr>
          </a:lstStyle>
          <a:p>
            <a:r>
              <a:rPr lang="de-DE"/>
              <a:t>Mastertitelformat bearbeiten</a:t>
            </a:r>
            <a:endParaRPr lang="en-US" dirty="0"/>
          </a:p>
        </p:txBody>
      </p:sp>
      <p:sp>
        <p:nvSpPr>
          <p:cNvPr id="3" name="Content Placeholder 2"/>
          <p:cNvSpPr>
            <a:spLocks noGrp="1"/>
          </p:cNvSpPr>
          <p:nvPr>
            <p:ph sz="half" idx="1"/>
          </p:nvPr>
        </p:nvSpPr>
        <p:spPr>
          <a:xfrm>
            <a:off x="1066800" y="1569493"/>
            <a:ext cx="4929116" cy="428266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96084" y="1569493"/>
            <a:ext cx="4929116" cy="428266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lvl="0"/>
            <a:fld id="{05D620EC-9E90-487D-A9B0-20026102F254}" type="datetime1">
              <a:rPr lang="de-DE" smtClean="0"/>
              <a:pPr lvl="0"/>
              <a:t>22.01.2025</a:t>
            </a:fld>
            <a:endParaRPr lang="de-DE" dirty="0"/>
          </a:p>
        </p:txBody>
      </p:sp>
      <p:sp>
        <p:nvSpPr>
          <p:cNvPr id="6" name="Footer Placeholder 5"/>
          <p:cNvSpPr>
            <a:spLocks noGrp="1"/>
          </p:cNvSpPr>
          <p:nvPr>
            <p:ph type="ftr" sz="quarter" idx="11"/>
          </p:nvPr>
        </p:nvSpPr>
        <p:spPr/>
        <p:txBody>
          <a:bodyPr/>
          <a:lstStyle/>
          <a:p>
            <a:pPr lvl="0"/>
            <a:endParaRPr lang="de-DE" dirty="0"/>
          </a:p>
        </p:txBody>
      </p:sp>
      <p:sp>
        <p:nvSpPr>
          <p:cNvPr id="7" name="Slide Number Placeholder 6"/>
          <p:cNvSpPr>
            <a:spLocks noGrp="1"/>
          </p:cNvSpPr>
          <p:nvPr>
            <p:ph type="sldNum" sz="quarter" idx="12"/>
          </p:nvPr>
        </p:nvSpPr>
        <p:spPr/>
        <p:txBody>
          <a:bodyPr/>
          <a:lstStyle/>
          <a:p>
            <a:pPr lvl="0"/>
            <a:fld id="{25178B05-C881-4E93-A2D6-0BEB5A50A483}" type="slidenum">
              <a:rPr lang="de-DE" smtClean="0"/>
              <a:t>‹Nr.›</a:t>
            </a:fld>
            <a:endParaRPr lang="de-DE" dirty="0"/>
          </a:p>
        </p:txBody>
      </p:sp>
    </p:spTree>
    <p:extLst>
      <p:ext uri="{BB962C8B-B14F-4D97-AF65-F5344CB8AC3E}">
        <p14:creationId xmlns:p14="http://schemas.microsoft.com/office/powerpoint/2010/main" val="53582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lvl="0"/>
            <a:fld id="{9FD6778F-555C-41F4-BB66-B6D7B3D3C453}" type="datetime1">
              <a:rPr lang="de-DE" smtClean="0"/>
              <a:pPr lvl="0"/>
              <a:t>22.01.2025</a:t>
            </a:fld>
            <a:endParaRPr lang="de-DE" dirty="0"/>
          </a:p>
        </p:txBody>
      </p:sp>
      <p:sp>
        <p:nvSpPr>
          <p:cNvPr id="8" name="Footer Placeholder 7"/>
          <p:cNvSpPr>
            <a:spLocks noGrp="1"/>
          </p:cNvSpPr>
          <p:nvPr>
            <p:ph type="ftr" sz="quarter" idx="11"/>
          </p:nvPr>
        </p:nvSpPr>
        <p:spPr/>
        <p:txBody>
          <a:bodyPr/>
          <a:lstStyle/>
          <a:p>
            <a:pPr lvl="0"/>
            <a:endParaRPr lang="de-DE" dirty="0"/>
          </a:p>
        </p:txBody>
      </p:sp>
      <p:sp>
        <p:nvSpPr>
          <p:cNvPr id="9" name="Slide Number Placeholder 8"/>
          <p:cNvSpPr>
            <a:spLocks noGrp="1"/>
          </p:cNvSpPr>
          <p:nvPr>
            <p:ph type="sldNum" sz="quarter" idx="12"/>
          </p:nvPr>
        </p:nvSpPr>
        <p:spPr/>
        <p:txBody>
          <a:bodyPr/>
          <a:lstStyle/>
          <a:p>
            <a:pPr lvl="0"/>
            <a:fld id="{DF44030E-FCC8-480F-8662-044E904F181F}" type="slidenum">
              <a:rPr lang="de-DE" smtClean="0"/>
              <a:t>‹Nr.›</a:t>
            </a:fld>
            <a:endParaRPr lang="de-DE" dirty="0"/>
          </a:p>
        </p:txBody>
      </p:sp>
    </p:spTree>
    <p:extLst>
      <p:ext uri="{BB962C8B-B14F-4D97-AF65-F5344CB8AC3E}">
        <p14:creationId xmlns:p14="http://schemas.microsoft.com/office/powerpoint/2010/main" val="54309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lvl="0"/>
            <a:fld id="{6EE22238-C61E-4FB9-9CE4-11508D312A4F}" type="datetime1">
              <a:rPr lang="de-DE" smtClean="0"/>
              <a:pPr lvl="0"/>
              <a:t>22.01.2025</a:t>
            </a:fld>
            <a:endParaRPr lang="de-DE" dirty="0"/>
          </a:p>
        </p:txBody>
      </p:sp>
      <p:sp>
        <p:nvSpPr>
          <p:cNvPr id="4" name="Footer Placeholder 3"/>
          <p:cNvSpPr>
            <a:spLocks noGrp="1"/>
          </p:cNvSpPr>
          <p:nvPr>
            <p:ph type="ftr" sz="quarter" idx="11"/>
          </p:nvPr>
        </p:nvSpPr>
        <p:spPr/>
        <p:txBody>
          <a:bodyPr/>
          <a:lstStyle/>
          <a:p>
            <a:pPr lvl="0"/>
            <a:endParaRPr lang="de-DE" dirty="0"/>
          </a:p>
        </p:txBody>
      </p:sp>
      <p:sp>
        <p:nvSpPr>
          <p:cNvPr id="5" name="Slide Number Placeholder 4"/>
          <p:cNvSpPr>
            <a:spLocks noGrp="1"/>
          </p:cNvSpPr>
          <p:nvPr>
            <p:ph type="sldNum" sz="quarter" idx="12"/>
          </p:nvPr>
        </p:nvSpPr>
        <p:spPr/>
        <p:txBody>
          <a:bodyPr/>
          <a:lstStyle/>
          <a:p>
            <a:pPr lvl="0"/>
            <a:fld id="{485C19CE-C58B-4586-B179-6B66EBE0E7D8}" type="slidenum">
              <a:rPr lang="de-DE" smtClean="0"/>
              <a:t>‹Nr.›</a:t>
            </a:fld>
            <a:endParaRPr lang="de-DE" dirty="0"/>
          </a:p>
        </p:txBody>
      </p:sp>
    </p:spTree>
    <p:extLst>
      <p:ext uri="{BB962C8B-B14F-4D97-AF65-F5344CB8AC3E}">
        <p14:creationId xmlns:p14="http://schemas.microsoft.com/office/powerpoint/2010/main" val="339676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E26BE795-1793-4D2C-8C89-7B86E10D2753}" type="datetime1">
              <a:rPr lang="de-DE" smtClean="0"/>
              <a:pPr lvl="0"/>
              <a:t>22.01.2025</a:t>
            </a:fld>
            <a:endParaRPr lang="de-DE" dirty="0"/>
          </a:p>
        </p:txBody>
      </p:sp>
      <p:sp>
        <p:nvSpPr>
          <p:cNvPr id="3" name="Footer Placeholder 2"/>
          <p:cNvSpPr>
            <a:spLocks noGrp="1"/>
          </p:cNvSpPr>
          <p:nvPr>
            <p:ph type="ftr" sz="quarter" idx="11"/>
          </p:nvPr>
        </p:nvSpPr>
        <p:spPr/>
        <p:txBody>
          <a:bodyPr/>
          <a:lstStyle/>
          <a:p>
            <a:pPr lvl="0"/>
            <a:endParaRPr lang="de-DE" dirty="0"/>
          </a:p>
        </p:txBody>
      </p:sp>
      <p:sp>
        <p:nvSpPr>
          <p:cNvPr id="4" name="Slide Number Placeholder 3"/>
          <p:cNvSpPr>
            <a:spLocks noGrp="1"/>
          </p:cNvSpPr>
          <p:nvPr>
            <p:ph type="sldNum" sz="quarter" idx="12"/>
          </p:nvPr>
        </p:nvSpPr>
        <p:spPr/>
        <p:txBody>
          <a:bodyPr/>
          <a:lstStyle/>
          <a:p>
            <a:pPr lvl="0"/>
            <a:fld id="{8ED39873-B983-4D4A-97FB-97E614C8860C}" type="slidenum">
              <a:rPr lang="de-DE" smtClean="0"/>
              <a:t>‹Nr.›</a:t>
            </a:fld>
            <a:endParaRPr lang="de-DE" dirty="0"/>
          </a:p>
        </p:txBody>
      </p:sp>
    </p:spTree>
    <p:extLst>
      <p:ext uri="{BB962C8B-B14F-4D97-AF65-F5344CB8AC3E}">
        <p14:creationId xmlns:p14="http://schemas.microsoft.com/office/powerpoint/2010/main" val="414500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rgbClr val="45427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de-DE"/>
              <a:t>Mastertitelformat bearbeiten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pPr lvl="0"/>
            <a:fld id="{2667419A-91B0-49EA-A0A7-CD9B98DC4B5F}" type="datetime1">
              <a:rPr lang="de-DE" smtClean="0"/>
              <a:pPr lvl="0"/>
              <a:t>22.01.2025</a:t>
            </a:fld>
            <a:endParaRPr lang="de-DE" dirty="0"/>
          </a:p>
        </p:txBody>
      </p:sp>
      <p:sp>
        <p:nvSpPr>
          <p:cNvPr id="9" name="Footer Placeholder 8"/>
          <p:cNvSpPr>
            <a:spLocks noGrp="1"/>
          </p:cNvSpPr>
          <p:nvPr>
            <p:ph type="ftr" sz="quarter" idx="11"/>
          </p:nvPr>
        </p:nvSpPr>
        <p:spPr/>
        <p:txBody>
          <a:bodyPr/>
          <a:lstStyle>
            <a:lvl1pPr algn="r">
              <a:defRPr/>
            </a:lvl1pPr>
          </a:lstStyle>
          <a:p>
            <a:pPr lvl="0"/>
            <a:endParaRPr lang="de-DE"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pPr lvl="0"/>
            <a:fld id="{CED4ABEE-A622-46A4-9953-488906EAF285}" type="slidenum">
              <a:rPr lang="de-DE" smtClean="0"/>
              <a:t>‹Nr.›</a:t>
            </a:fld>
            <a:endParaRPr lang="de-DE"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1145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rgbClr val="534B7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228599" y="237744"/>
            <a:ext cx="8531352" cy="6382512"/>
          </a:xfrm>
          <a:solidFill>
            <a:srgbClr val="C8677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lvl="0"/>
            <a:fld id="{FFCD9999-2639-455F-9AD0-BF26573C964F}" type="datetime1">
              <a:rPr lang="de-DE" smtClean="0"/>
              <a:pPr lvl="0"/>
              <a:t>22.01.2025</a:t>
            </a:fld>
            <a:endParaRPr lang="de-DE"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lvl="0"/>
            <a:endParaRPr lang="de-DE"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pPr lvl="0"/>
            <a:fld id="{20BF3040-FC6E-4D51-B79B-23EF18530655}" type="slidenum">
              <a:rPr lang="de-DE" smtClean="0"/>
              <a:t>‹Nr.›</a:t>
            </a:fld>
            <a:endParaRPr lang="de-DE"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8" name="Rectangle 21">
            <a:extLst>
              <a:ext uri="{FF2B5EF4-FFF2-40B4-BE49-F238E27FC236}">
                <a16:creationId xmlns:a16="http://schemas.microsoft.com/office/drawing/2014/main" id="{2E1611A1-C73A-FC36-7B86-C1A51D59820D}"/>
              </a:ext>
            </a:extLst>
          </p:cNvPr>
          <p:cNvSpPr/>
          <p:nvPr userDrawn="1"/>
        </p:nvSpPr>
        <p:spPr>
          <a:xfrm>
            <a:off x="0" y="1869742"/>
            <a:ext cx="5527343" cy="4988257"/>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446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nhaltsplatzhalter 8">
            <a:extLst>
              <a:ext uri="{FF2B5EF4-FFF2-40B4-BE49-F238E27FC236}">
                <a16:creationId xmlns:a16="http://schemas.microsoft.com/office/drawing/2014/main" id="{D65E106F-5E4C-B3A3-532B-675EE50BAF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8150" y="-3345615"/>
            <a:ext cx="12758487" cy="12758487"/>
          </a:xfrm>
          <a:prstGeom prst="rect">
            <a:avLst/>
          </a:prstGeom>
        </p:spPr>
      </p:pic>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lvl="0"/>
            <a:fld id="{2C09C96C-08DA-42C2-A289-A39AA2FE695A}" type="datetime1">
              <a:rPr lang="de-DE" smtClean="0"/>
              <a:pPr lvl="0"/>
              <a:t>22.01.2025</a:t>
            </a:fld>
            <a:endParaRPr lang="de-DE"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lvl="0"/>
            <a:endParaRPr lang="de-DE"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lvl="0"/>
            <a:fld id="{71CEBB6D-800A-48C9-A9A9-436CE60E1BAB}" type="slidenum">
              <a:rPr lang="de-DE" smtClean="0"/>
              <a:t>‹Nr.›</a:t>
            </a:fld>
            <a:endParaRPr lang="de-DE" dirty="0"/>
          </a:p>
        </p:txBody>
      </p:sp>
    </p:spTree>
    <p:extLst>
      <p:ext uri="{BB962C8B-B14F-4D97-AF65-F5344CB8AC3E}">
        <p14:creationId xmlns:p14="http://schemas.microsoft.com/office/powerpoint/2010/main" val="21012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getabstract.com/de/zusammenfassung/digitaler-darwinismus/19546" TargetMode="External"/><Relationship Id="rId5" Type="http://schemas.openxmlformats.org/officeDocument/2006/relationships/hyperlink" Target="https://brainchip.com/real-world-ai-processing-all-five-senses/#:~:text=Sensory%20AI%20is%20learning%20through,both%20new%20and%20current%20applications."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y5DAxGhV_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4ED68-CA78-B626-AFA0-ABB59861180E}"/>
              </a:ext>
            </a:extLst>
          </p:cNvPr>
          <p:cNvSpPr txBox="1">
            <a:spLocks noGrp="1"/>
          </p:cNvSpPr>
          <p:nvPr>
            <p:ph type="ctrTitle"/>
          </p:nvPr>
        </p:nvSpPr>
        <p:spPr/>
        <p:txBody>
          <a:bodyPr/>
          <a:lstStyle/>
          <a:p>
            <a:pPr lvl="0"/>
            <a:r>
              <a:rPr lang="de-DE" sz="2800" noProof="0" dirty="0"/>
              <a:t>AI Unplugged:</a:t>
            </a:r>
            <a:br>
              <a:rPr lang="de-DE" sz="2800" noProof="0" dirty="0"/>
            </a:br>
            <a:br>
              <a:rPr lang="de-DE" sz="4400" noProof="0" dirty="0"/>
            </a:br>
            <a:r>
              <a:rPr lang="de-DE" sz="4800" noProof="0" dirty="0"/>
              <a:t>Ein nuancierter Blick auf KI in der Marktforschung</a:t>
            </a:r>
            <a:endParaRPr lang="de-DE" sz="6000" noProof="0" dirty="0"/>
          </a:p>
        </p:txBody>
      </p:sp>
      <p:sp>
        <p:nvSpPr>
          <p:cNvPr id="3" name="Untertitel 2">
            <a:extLst>
              <a:ext uri="{FF2B5EF4-FFF2-40B4-BE49-F238E27FC236}">
                <a16:creationId xmlns:a16="http://schemas.microsoft.com/office/drawing/2014/main" id="{6606F30D-0C6B-200C-6768-A57EA8B2513A}"/>
              </a:ext>
            </a:extLst>
          </p:cNvPr>
          <p:cNvSpPr txBox="1">
            <a:spLocks noGrp="1"/>
          </p:cNvSpPr>
          <p:nvPr>
            <p:ph type="subTitle" idx="1"/>
          </p:nvPr>
        </p:nvSpPr>
        <p:spPr/>
        <p:txBody>
          <a:bodyPr>
            <a:normAutofit/>
          </a:bodyPr>
          <a:lstStyle/>
          <a:p>
            <a:r>
              <a:rPr lang="de-DE" noProof="0" dirty="0"/>
              <a:t>BVM Regionalabend Köln-Bonn, Christiane Quaas</a:t>
            </a:r>
          </a:p>
          <a:p>
            <a:endParaRPr lang="de-DE" noProof="0" dirty="0"/>
          </a:p>
        </p:txBody>
      </p:sp>
      <p:sp>
        <p:nvSpPr>
          <p:cNvPr id="4" name="Textfeld 3">
            <a:extLst>
              <a:ext uri="{FF2B5EF4-FFF2-40B4-BE49-F238E27FC236}">
                <a16:creationId xmlns:a16="http://schemas.microsoft.com/office/drawing/2014/main" id="{2DEB036D-43B1-97EC-2228-256FCF919A16}"/>
              </a:ext>
            </a:extLst>
          </p:cNvPr>
          <p:cNvSpPr txBox="1"/>
          <p:nvPr/>
        </p:nvSpPr>
        <p:spPr>
          <a:xfrm>
            <a:off x="5501148" y="1297858"/>
            <a:ext cx="1194620" cy="307777"/>
          </a:xfrm>
          <a:prstGeom prst="rect">
            <a:avLst/>
          </a:prstGeom>
          <a:noFill/>
        </p:spPr>
        <p:txBody>
          <a:bodyPr wrap="square" rtlCol="0">
            <a:spAutoFit/>
          </a:bodyPr>
          <a:lstStyle/>
          <a:p>
            <a:r>
              <a:rPr lang="de-DE" sz="1400" noProof="0" dirty="0">
                <a:solidFill>
                  <a:srgbClr val="D3CEC6"/>
                </a:solidFill>
              </a:rPr>
              <a:t>13. Jan 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B434A-369E-99AD-F8B7-8EA5156197D3}"/>
              </a:ext>
            </a:extLst>
          </p:cNvPr>
          <p:cNvSpPr>
            <a:spLocks noGrp="1"/>
          </p:cNvSpPr>
          <p:nvPr>
            <p:ph type="title"/>
          </p:nvPr>
        </p:nvSpPr>
        <p:spPr>
          <a:xfrm>
            <a:off x="1066800" y="565593"/>
            <a:ext cx="10058400" cy="804069"/>
          </a:xfrm>
        </p:spPr>
        <p:txBody>
          <a:bodyPr>
            <a:normAutofit fontScale="90000"/>
          </a:bodyPr>
          <a:lstStyle/>
          <a:p>
            <a:r>
              <a:rPr lang="en-GB" sz="4800" noProof="0" dirty="0"/>
              <a:t>Alan Turing’s article, "Computing Machinery and Intelligence,"</a:t>
            </a:r>
            <a:endParaRPr lang="de-DE" dirty="0"/>
          </a:p>
        </p:txBody>
      </p:sp>
      <p:pic>
        <p:nvPicPr>
          <p:cNvPr id="9" name="Inhaltsplatzhalter 8">
            <a:extLst>
              <a:ext uri="{FF2B5EF4-FFF2-40B4-BE49-F238E27FC236}">
                <a16:creationId xmlns:a16="http://schemas.microsoft.com/office/drawing/2014/main" id="{0A450870-4F09-2EB3-A69C-49530965A17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90650" y="1570038"/>
            <a:ext cx="4281487" cy="4281487"/>
          </a:xfrm>
        </p:spPr>
      </p:pic>
      <p:pic>
        <p:nvPicPr>
          <p:cNvPr id="11" name="Inhaltsplatzhalter 10">
            <a:extLst>
              <a:ext uri="{FF2B5EF4-FFF2-40B4-BE49-F238E27FC236}">
                <a16:creationId xmlns:a16="http://schemas.microsoft.com/office/drawing/2014/main" id="{C4E87B4C-116D-A42B-1070-750CEADD224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19863" y="1570038"/>
            <a:ext cx="4281487" cy="4281487"/>
          </a:xfrm>
        </p:spPr>
      </p:pic>
      <p:sp>
        <p:nvSpPr>
          <p:cNvPr id="7" name="Textfeld 6">
            <a:extLst>
              <a:ext uri="{FF2B5EF4-FFF2-40B4-BE49-F238E27FC236}">
                <a16:creationId xmlns:a16="http://schemas.microsoft.com/office/drawing/2014/main" id="{1FEDA39B-061A-B026-6BDA-67C33384C67A}"/>
              </a:ext>
            </a:extLst>
          </p:cNvPr>
          <p:cNvSpPr txBox="1"/>
          <p:nvPr/>
        </p:nvSpPr>
        <p:spPr>
          <a:xfrm>
            <a:off x="1390650" y="5852160"/>
            <a:ext cx="4281487" cy="461665"/>
          </a:xfrm>
          <a:prstGeom prst="rect">
            <a:avLst/>
          </a:prstGeom>
          <a:noFill/>
        </p:spPr>
        <p:txBody>
          <a:bodyPr wrap="square">
            <a:spAutoFit/>
          </a:bodyPr>
          <a:lstStyle/>
          <a:p>
            <a:r>
              <a:rPr lang="de-DE" sz="800" dirty="0"/>
              <a:t>DALL·E 2025-01-08 09.27.44 - A </a:t>
            </a:r>
            <a:r>
              <a:rPr lang="de-DE" sz="800" dirty="0" err="1"/>
              <a:t>conceptual</a:t>
            </a:r>
            <a:r>
              <a:rPr lang="de-DE" sz="800" dirty="0"/>
              <a:t> </a:t>
            </a:r>
            <a:r>
              <a:rPr lang="de-DE" sz="800" dirty="0" err="1"/>
              <a:t>illustration</a:t>
            </a:r>
            <a:r>
              <a:rPr lang="de-DE" sz="800" dirty="0"/>
              <a:t> </a:t>
            </a:r>
            <a:r>
              <a:rPr lang="de-DE" sz="800" dirty="0" err="1"/>
              <a:t>representing</a:t>
            </a:r>
            <a:r>
              <a:rPr lang="de-DE" sz="800" dirty="0"/>
              <a:t> '</a:t>
            </a:r>
            <a:r>
              <a:rPr lang="de-DE" sz="800" dirty="0" err="1"/>
              <a:t>Thinking</a:t>
            </a:r>
            <a:r>
              <a:rPr lang="de-DE" sz="800" dirty="0"/>
              <a:t>,' </a:t>
            </a:r>
            <a:r>
              <a:rPr lang="de-DE" sz="800" dirty="0" err="1"/>
              <a:t>focusing</a:t>
            </a:r>
            <a:r>
              <a:rPr lang="de-DE" sz="800" dirty="0"/>
              <a:t> on </a:t>
            </a:r>
            <a:r>
              <a:rPr lang="de-DE" sz="800" dirty="0" err="1"/>
              <a:t>the</a:t>
            </a:r>
            <a:r>
              <a:rPr lang="de-DE" sz="800" dirty="0"/>
              <a:t> human </a:t>
            </a:r>
            <a:r>
              <a:rPr lang="de-DE" sz="800" dirty="0" err="1"/>
              <a:t>brain</a:t>
            </a:r>
            <a:r>
              <a:rPr lang="de-DE" sz="800" dirty="0"/>
              <a:t> </a:t>
            </a:r>
            <a:r>
              <a:rPr lang="de-DE" sz="800" dirty="0" err="1"/>
              <a:t>as</a:t>
            </a:r>
            <a:r>
              <a:rPr lang="de-DE" sz="800" dirty="0"/>
              <a:t> </a:t>
            </a:r>
            <a:r>
              <a:rPr lang="de-DE" sz="800" dirty="0" err="1"/>
              <a:t>the</a:t>
            </a:r>
            <a:r>
              <a:rPr lang="de-DE" sz="800" dirty="0"/>
              <a:t> </a:t>
            </a:r>
            <a:r>
              <a:rPr lang="de-DE" sz="800" dirty="0" err="1"/>
              <a:t>central</a:t>
            </a:r>
            <a:r>
              <a:rPr lang="de-DE" sz="800" dirty="0"/>
              <a:t> </a:t>
            </a:r>
            <a:r>
              <a:rPr lang="de-DE" sz="800" dirty="0" err="1"/>
              <a:t>theme</a:t>
            </a:r>
            <a:r>
              <a:rPr lang="de-DE" sz="800" dirty="0"/>
              <a:t>, </a:t>
            </a:r>
            <a:r>
              <a:rPr lang="de-DE" sz="800" dirty="0" err="1"/>
              <a:t>inspired</a:t>
            </a:r>
            <a:r>
              <a:rPr lang="de-DE" sz="800" dirty="0"/>
              <a:t> </a:t>
            </a:r>
            <a:r>
              <a:rPr lang="de-DE" sz="800" dirty="0" err="1"/>
              <a:t>by</a:t>
            </a:r>
            <a:r>
              <a:rPr lang="de-DE" sz="800" dirty="0"/>
              <a:t> Alan </a:t>
            </a:r>
            <a:r>
              <a:rPr lang="de-DE" sz="800" dirty="0" err="1"/>
              <a:t>Turing's</a:t>
            </a:r>
            <a:r>
              <a:rPr lang="de-DE" sz="800" dirty="0"/>
              <a:t> </a:t>
            </a:r>
            <a:r>
              <a:rPr lang="de-DE" sz="800" dirty="0" err="1"/>
              <a:t>ideas</a:t>
            </a:r>
            <a:r>
              <a:rPr lang="de-DE" sz="800" dirty="0"/>
              <a:t> in 'Computing Mac</a:t>
            </a:r>
          </a:p>
        </p:txBody>
      </p:sp>
      <p:sp>
        <p:nvSpPr>
          <p:cNvPr id="13" name="Textfeld 12">
            <a:extLst>
              <a:ext uri="{FF2B5EF4-FFF2-40B4-BE49-F238E27FC236}">
                <a16:creationId xmlns:a16="http://schemas.microsoft.com/office/drawing/2014/main" id="{7647E2A5-903D-FD08-4997-CD2AA1304BEF}"/>
              </a:ext>
            </a:extLst>
          </p:cNvPr>
          <p:cNvSpPr txBox="1"/>
          <p:nvPr/>
        </p:nvSpPr>
        <p:spPr>
          <a:xfrm>
            <a:off x="6436895" y="5851525"/>
            <a:ext cx="4516654" cy="461665"/>
          </a:xfrm>
          <a:prstGeom prst="rect">
            <a:avLst/>
          </a:prstGeom>
          <a:noFill/>
        </p:spPr>
        <p:txBody>
          <a:bodyPr wrap="square">
            <a:spAutoFit/>
          </a:bodyPr>
          <a:lstStyle/>
          <a:p>
            <a:r>
              <a:rPr lang="de-DE" sz="800" dirty="0"/>
              <a:t>DALL·E 2025-01-08 09.33.54 - A </a:t>
            </a:r>
            <a:r>
              <a:rPr lang="de-DE" sz="800" dirty="0" err="1"/>
              <a:t>conceptual</a:t>
            </a:r>
            <a:r>
              <a:rPr lang="de-DE" sz="800" dirty="0"/>
              <a:t> </a:t>
            </a:r>
            <a:r>
              <a:rPr lang="de-DE" sz="800" dirty="0" err="1"/>
              <a:t>illustration</a:t>
            </a:r>
            <a:r>
              <a:rPr lang="de-DE" sz="800" dirty="0"/>
              <a:t> </a:t>
            </a:r>
            <a:r>
              <a:rPr lang="de-DE" sz="800" dirty="0" err="1"/>
              <a:t>inspired</a:t>
            </a:r>
            <a:r>
              <a:rPr lang="de-DE" sz="800" dirty="0"/>
              <a:t> </a:t>
            </a:r>
            <a:r>
              <a:rPr lang="de-DE" sz="800" dirty="0" err="1"/>
              <a:t>by</a:t>
            </a:r>
            <a:r>
              <a:rPr lang="de-DE" sz="800" dirty="0"/>
              <a:t> Alan </a:t>
            </a:r>
            <a:r>
              <a:rPr lang="de-DE" sz="800" dirty="0" err="1"/>
              <a:t>Turing's</a:t>
            </a:r>
            <a:r>
              <a:rPr lang="de-DE" sz="800" dirty="0"/>
              <a:t> </a:t>
            </a:r>
            <a:r>
              <a:rPr lang="de-DE" sz="800" dirty="0" err="1"/>
              <a:t>article</a:t>
            </a:r>
            <a:r>
              <a:rPr lang="de-DE" sz="800" dirty="0"/>
              <a:t> 'Computing Machinery and </a:t>
            </a:r>
            <a:r>
              <a:rPr lang="de-DE" sz="800" dirty="0" err="1"/>
              <a:t>Intelligence</a:t>
            </a:r>
            <a:r>
              <a:rPr lang="de-DE" sz="800" dirty="0"/>
              <a:t>,' </a:t>
            </a:r>
            <a:r>
              <a:rPr lang="de-DE" sz="800" dirty="0" err="1"/>
              <a:t>focusing</a:t>
            </a:r>
            <a:r>
              <a:rPr lang="de-DE" sz="800" dirty="0"/>
              <a:t> on </a:t>
            </a:r>
            <a:r>
              <a:rPr lang="de-DE" sz="800" dirty="0" err="1"/>
              <a:t>the</a:t>
            </a:r>
            <a:r>
              <a:rPr lang="de-DE" sz="800" dirty="0"/>
              <a:t> </a:t>
            </a:r>
            <a:r>
              <a:rPr lang="de-DE" sz="800" dirty="0" err="1"/>
              <a:t>definition</a:t>
            </a:r>
            <a:r>
              <a:rPr lang="de-DE" sz="800" dirty="0"/>
              <a:t> </a:t>
            </a:r>
            <a:r>
              <a:rPr lang="de-DE" sz="800" dirty="0" err="1"/>
              <a:t>of</a:t>
            </a:r>
            <a:r>
              <a:rPr lang="de-DE" sz="800" dirty="0"/>
              <a:t> a </a:t>
            </a:r>
            <a:r>
              <a:rPr lang="de-DE" sz="800" dirty="0" err="1"/>
              <a:t>machine</a:t>
            </a:r>
            <a:r>
              <a:rPr lang="de-DE" sz="800" dirty="0"/>
              <a:t> </a:t>
            </a:r>
            <a:r>
              <a:rPr lang="de-DE" sz="800" dirty="0" err="1"/>
              <a:t>as</a:t>
            </a:r>
            <a:r>
              <a:rPr lang="de-DE" sz="800" dirty="0"/>
              <a:t> an </a:t>
            </a:r>
            <a:r>
              <a:rPr lang="de-DE" sz="800" dirty="0" err="1"/>
              <a:t>elec</a:t>
            </a:r>
            <a:endParaRPr lang="de-DE" sz="800" dirty="0"/>
          </a:p>
        </p:txBody>
      </p:sp>
    </p:spTree>
    <p:extLst>
      <p:ext uri="{BB962C8B-B14F-4D97-AF65-F5344CB8AC3E}">
        <p14:creationId xmlns:p14="http://schemas.microsoft.com/office/powerpoint/2010/main" val="333121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BAC05-82C1-1AF6-7282-2CFD696378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D5F5EE-2973-B9A5-5EE9-71DA992B708C}"/>
              </a:ext>
            </a:extLst>
          </p:cNvPr>
          <p:cNvSpPr>
            <a:spLocks noGrp="1"/>
          </p:cNvSpPr>
          <p:nvPr>
            <p:ph type="title"/>
          </p:nvPr>
        </p:nvSpPr>
        <p:spPr>
          <a:xfrm>
            <a:off x="1066800" y="296084"/>
            <a:ext cx="10058400" cy="1371600"/>
          </a:xfrm>
        </p:spPr>
        <p:txBody>
          <a:bodyPr>
            <a:normAutofit/>
          </a:bodyPr>
          <a:lstStyle/>
          <a:p>
            <a:r>
              <a:rPr lang="en-GB" sz="4800" noProof="0" dirty="0"/>
              <a:t>AI and “Thinking”</a:t>
            </a:r>
            <a:endParaRPr lang="de-DE" dirty="0"/>
          </a:p>
        </p:txBody>
      </p:sp>
      <p:pic>
        <p:nvPicPr>
          <p:cNvPr id="8" name="Inhaltsplatzhalter 7">
            <a:extLst>
              <a:ext uri="{FF2B5EF4-FFF2-40B4-BE49-F238E27FC236}">
                <a16:creationId xmlns:a16="http://schemas.microsoft.com/office/drawing/2014/main" id="{6BC04BD0-2688-8DB8-11D1-277D246D3E71}"/>
              </a:ext>
            </a:extLst>
          </p:cNvPr>
          <p:cNvPicPr>
            <a:picLocks noGrp="1" noChangeAspect="1"/>
          </p:cNvPicPr>
          <p:nvPr>
            <p:ph idx="1"/>
          </p:nvPr>
        </p:nvPicPr>
        <p:blipFill>
          <a:blip r:embed="rId3"/>
          <a:srcRect l="25524" t="28592" r="27177" b="24719"/>
          <a:stretch/>
        </p:blipFill>
        <p:spPr>
          <a:xfrm>
            <a:off x="2264107" y="1690010"/>
            <a:ext cx="7302974" cy="4052966"/>
          </a:xfrm>
          <a:prstGeom prst="rect">
            <a:avLst/>
          </a:prstGeom>
        </p:spPr>
      </p:pic>
      <p:sp>
        <p:nvSpPr>
          <p:cNvPr id="5" name="Textfeld 4">
            <a:extLst>
              <a:ext uri="{FF2B5EF4-FFF2-40B4-BE49-F238E27FC236}">
                <a16:creationId xmlns:a16="http://schemas.microsoft.com/office/drawing/2014/main" id="{B7FD22D7-054C-F572-7A2D-F7658776792D}"/>
              </a:ext>
            </a:extLst>
          </p:cNvPr>
          <p:cNvSpPr txBox="1"/>
          <p:nvPr/>
        </p:nvSpPr>
        <p:spPr>
          <a:xfrm>
            <a:off x="2280251" y="5806800"/>
            <a:ext cx="4572000" cy="246221"/>
          </a:xfrm>
          <a:prstGeom prst="rect">
            <a:avLst/>
          </a:prstGeom>
          <a:noFill/>
        </p:spPr>
        <p:txBody>
          <a:bodyPr wrap="square" rtlCol="0">
            <a:spAutoFit/>
          </a:bodyPr>
          <a:lstStyle/>
          <a:p>
            <a:r>
              <a:rPr lang="en-GB" sz="1000" noProof="0" dirty="0"/>
              <a:t>https://www.ibm.com/topics/artificial-intelligence</a:t>
            </a:r>
          </a:p>
        </p:txBody>
      </p:sp>
    </p:spTree>
    <p:extLst>
      <p:ext uri="{BB962C8B-B14F-4D97-AF65-F5344CB8AC3E}">
        <p14:creationId xmlns:p14="http://schemas.microsoft.com/office/powerpoint/2010/main" val="280397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8331D-3333-7478-C906-6FF04F433E56}"/>
              </a:ext>
            </a:extLst>
          </p:cNvPr>
          <p:cNvSpPr>
            <a:spLocks noGrp="1"/>
          </p:cNvSpPr>
          <p:nvPr>
            <p:ph type="title"/>
          </p:nvPr>
        </p:nvSpPr>
        <p:spPr/>
        <p:txBody>
          <a:bodyPr/>
          <a:lstStyle/>
          <a:p>
            <a:r>
              <a:rPr lang="de-DE" dirty="0"/>
              <a:t>A </a:t>
            </a:r>
            <a:r>
              <a:rPr lang="de-DE" dirty="0" err="1"/>
              <a:t>bit</a:t>
            </a:r>
            <a:r>
              <a:rPr lang="de-DE" dirty="0"/>
              <a:t> </a:t>
            </a:r>
            <a:r>
              <a:rPr lang="de-DE" dirty="0" err="1"/>
              <a:t>more</a:t>
            </a:r>
            <a:r>
              <a:rPr lang="de-DE" dirty="0"/>
              <a:t> </a:t>
            </a:r>
            <a:r>
              <a:rPr lang="de-DE" dirty="0" err="1"/>
              <a:t>about</a:t>
            </a:r>
            <a:r>
              <a:rPr lang="de-DE" dirty="0"/>
              <a:t> „</a:t>
            </a:r>
            <a:r>
              <a:rPr lang="de-DE" dirty="0" err="1"/>
              <a:t>Thinking</a:t>
            </a:r>
            <a:r>
              <a:rPr lang="de-DE" dirty="0"/>
              <a:t>“</a:t>
            </a:r>
          </a:p>
        </p:txBody>
      </p:sp>
      <p:pic>
        <p:nvPicPr>
          <p:cNvPr id="6" name="Inhaltsplatzhalter 5">
            <a:extLst>
              <a:ext uri="{FF2B5EF4-FFF2-40B4-BE49-F238E27FC236}">
                <a16:creationId xmlns:a16="http://schemas.microsoft.com/office/drawing/2014/main" id="{827E69E1-3F07-EB1A-82F6-4056EC10D7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90650" y="1570038"/>
            <a:ext cx="4281487" cy="4281487"/>
          </a:xfrm>
        </p:spPr>
      </p:pic>
      <p:pic>
        <p:nvPicPr>
          <p:cNvPr id="10" name="Inhaltsplatzhalter 9">
            <a:extLst>
              <a:ext uri="{FF2B5EF4-FFF2-40B4-BE49-F238E27FC236}">
                <a16:creationId xmlns:a16="http://schemas.microsoft.com/office/drawing/2014/main" id="{2AEBBFB7-DB7F-E93B-6FCF-0C131C4E4A4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19863" y="1570038"/>
            <a:ext cx="4281487" cy="4281487"/>
          </a:xfrm>
        </p:spPr>
      </p:pic>
      <p:sp>
        <p:nvSpPr>
          <p:cNvPr id="8" name="Textfeld 7">
            <a:extLst>
              <a:ext uri="{FF2B5EF4-FFF2-40B4-BE49-F238E27FC236}">
                <a16:creationId xmlns:a16="http://schemas.microsoft.com/office/drawing/2014/main" id="{7AA8F5AB-C4BA-20F2-89B7-2013E137D1D5}"/>
              </a:ext>
            </a:extLst>
          </p:cNvPr>
          <p:cNvSpPr txBox="1"/>
          <p:nvPr/>
        </p:nvSpPr>
        <p:spPr>
          <a:xfrm>
            <a:off x="1390650" y="5851525"/>
            <a:ext cx="4281487" cy="461665"/>
          </a:xfrm>
          <a:prstGeom prst="rect">
            <a:avLst/>
          </a:prstGeom>
          <a:noFill/>
        </p:spPr>
        <p:txBody>
          <a:bodyPr wrap="square">
            <a:spAutoFit/>
          </a:bodyPr>
          <a:lstStyle/>
          <a:p>
            <a:r>
              <a:rPr lang="de-DE" sz="800" dirty="0"/>
              <a:t>DALL·E 2025-01-08 09.43.53 - A </a:t>
            </a:r>
            <a:r>
              <a:rPr lang="de-DE" sz="800" dirty="0" err="1"/>
              <a:t>conceptual</a:t>
            </a:r>
            <a:r>
              <a:rPr lang="de-DE" sz="800" dirty="0"/>
              <a:t> </a:t>
            </a:r>
            <a:r>
              <a:rPr lang="de-DE" sz="800" dirty="0" err="1"/>
              <a:t>illustration</a:t>
            </a:r>
            <a:r>
              <a:rPr lang="de-DE" sz="800" dirty="0"/>
              <a:t> </a:t>
            </a:r>
            <a:r>
              <a:rPr lang="de-DE" sz="800" dirty="0" err="1"/>
              <a:t>representing</a:t>
            </a:r>
            <a:r>
              <a:rPr lang="de-DE" sz="800" dirty="0"/>
              <a:t> </a:t>
            </a:r>
            <a:r>
              <a:rPr lang="de-DE" sz="800" dirty="0" err="1"/>
              <a:t>the</a:t>
            </a:r>
            <a:r>
              <a:rPr lang="de-DE" sz="800" dirty="0"/>
              <a:t> </a:t>
            </a:r>
            <a:r>
              <a:rPr lang="de-DE" sz="800" dirty="0" err="1"/>
              <a:t>deep</a:t>
            </a:r>
            <a:r>
              <a:rPr lang="de-DE" sz="800" dirty="0"/>
              <a:t> </a:t>
            </a:r>
            <a:r>
              <a:rPr lang="de-DE" sz="800" dirty="0" err="1"/>
              <a:t>connection</a:t>
            </a:r>
            <a:r>
              <a:rPr lang="de-DE" sz="800" dirty="0"/>
              <a:t> </a:t>
            </a:r>
            <a:r>
              <a:rPr lang="de-DE" sz="800" dirty="0" err="1"/>
              <a:t>between</a:t>
            </a:r>
            <a:r>
              <a:rPr lang="de-DE" sz="800" dirty="0"/>
              <a:t> </a:t>
            </a:r>
            <a:r>
              <a:rPr lang="de-DE" sz="800" dirty="0" err="1"/>
              <a:t>body</a:t>
            </a:r>
            <a:r>
              <a:rPr lang="de-DE" sz="800" dirty="0"/>
              <a:t> and </a:t>
            </a:r>
            <a:r>
              <a:rPr lang="de-DE" sz="800" dirty="0" err="1"/>
              <a:t>mind</a:t>
            </a:r>
            <a:r>
              <a:rPr lang="de-DE" sz="800" dirty="0"/>
              <a:t>, </a:t>
            </a:r>
            <a:r>
              <a:rPr lang="de-DE" sz="800" dirty="0" err="1"/>
              <a:t>with</a:t>
            </a:r>
            <a:r>
              <a:rPr lang="de-DE" sz="800" dirty="0"/>
              <a:t> an </a:t>
            </a:r>
            <a:r>
              <a:rPr lang="de-DE" sz="800" dirty="0" err="1"/>
              <a:t>emphasis</a:t>
            </a:r>
            <a:r>
              <a:rPr lang="de-DE" sz="800" dirty="0"/>
              <a:t> on </a:t>
            </a:r>
            <a:r>
              <a:rPr lang="de-DE" sz="800" dirty="0" err="1"/>
              <a:t>the</a:t>
            </a:r>
            <a:r>
              <a:rPr lang="de-DE" sz="800" dirty="0"/>
              <a:t> </a:t>
            </a:r>
            <a:r>
              <a:rPr lang="de-DE" sz="800" dirty="0" err="1"/>
              <a:t>five</a:t>
            </a:r>
            <a:r>
              <a:rPr lang="de-DE" sz="800" dirty="0"/>
              <a:t> </a:t>
            </a:r>
            <a:r>
              <a:rPr lang="de-DE" sz="800" dirty="0" err="1"/>
              <a:t>senses</a:t>
            </a:r>
            <a:r>
              <a:rPr lang="de-DE" sz="800" dirty="0"/>
              <a:t>. The </a:t>
            </a:r>
            <a:r>
              <a:rPr lang="de-DE" sz="800" dirty="0" err="1"/>
              <a:t>image</a:t>
            </a:r>
            <a:r>
              <a:rPr lang="de-DE" sz="800" dirty="0"/>
              <a:t> </a:t>
            </a:r>
            <a:r>
              <a:rPr lang="de-DE" sz="800" dirty="0" err="1"/>
              <a:t>features</a:t>
            </a:r>
            <a:r>
              <a:rPr lang="de-DE" sz="800" dirty="0"/>
              <a:t> a </a:t>
            </a:r>
            <a:r>
              <a:rPr lang="de-DE" sz="800" dirty="0" err="1"/>
              <a:t>balanced</a:t>
            </a:r>
            <a:r>
              <a:rPr lang="de-DE" sz="800" dirty="0"/>
              <a:t> d</a:t>
            </a:r>
          </a:p>
        </p:txBody>
      </p:sp>
      <p:sp>
        <p:nvSpPr>
          <p:cNvPr id="12" name="Textfeld 11">
            <a:extLst>
              <a:ext uri="{FF2B5EF4-FFF2-40B4-BE49-F238E27FC236}">
                <a16:creationId xmlns:a16="http://schemas.microsoft.com/office/drawing/2014/main" id="{0D282054-909F-6F25-BB79-4843C8855CA9}"/>
              </a:ext>
            </a:extLst>
          </p:cNvPr>
          <p:cNvSpPr txBox="1"/>
          <p:nvPr/>
        </p:nvSpPr>
        <p:spPr>
          <a:xfrm>
            <a:off x="6398045" y="5851525"/>
            <a:ext cx="4403305" cy="461665"/>
          </a:xfrm>
          <a:prstGeom prst="rect">
            <a:avLst/>
          </a:prstGeom>
          <a:noFill/>
        </p:spPr>
        <p:txBody>
          <a:bodyPr wrap="square">
            <a:spAutoFit/>
          </a:bodyPr>
          <a:lstStyle/>
          <a:p>
            <a:r>
              <a:rPr lang="de-DE" sz="800" dirty="0"/>
              <a:t>DALL·E 2025-01-08 09.58.01 - A </a:t>
            </a:r>
            <a:r>
              <a:rPr lang="de-DE" sz="800" dirty="0" err="1"/>
              <a:t>conceptual</a:t>
            </a:r>
            <a:r>
              <a:rPr lang="de-DE" sz="800" dirty="0"/>
              <a:t> </a:t>
            </a:r>
            <a:r>
              <a:rPr lang="de-DE" sz="800" dirty="0" err="1"/>
              <a:t>illustration</a:t>
            </a:r>
            <a:r>
              <a:rPr lang="de-DE" sz="800" dirty="0"/>
              <a:t> </a:t>
            </a:r>
            <a:r>
              <a:rPr lang="de-DE" sz="800" dirty="0" err="1"/>
              <a:t>of</a:t>
            </a:r>
            <a:r>
              <a:rPr lang="de-DE" sz="800" dirty="0"/>
              <a:t> an </a:t>
            </a:r>
            <a:r>
              <a:rPr lang="de-DE" sz="800" dirty="0" err="1"/>
              <a:t>artificial</a:t>
            </a:r>
            <a:r>
              <a:rPr lang="de-DE" sz="800" dirty="0"/>
              <a:t> </a:t>
            </a:r>
            <a:r>
              <a:rPr lang="de-DE" sz="800" dirty="0" err="1"/>
              <a:t>neural</a:t>
            </a:r>
            <a:r>
              <a:rPr lang="de-DE" sz="800" dirty="0"/>
              <a:t> network, </a:t>
            </a:r>
            <a:r>
              <a:rPr lang="de-DE" sz="800" dirty="0" err="1"/>
              <a:t>inspired</a:t>
            </a:r>
            <a:r>
              <a:rPr lang="de-DE" sz="800" dirty="0"/>
              <a:t> </a:t>
            </a:r>
            <a:r>
              <a:rPr lang="de-DE" sz="800" dirty="0" err="1"/>
              <a:t>by</a:t>
            </a:r>
            <a:r>
              <a:rPr lang="de-DE" sz="800" dirty="0"/>
              <a:t> </a:t>
            </a:r>
            <a:r>
              <a:rPr lang="de-DE" sz="800" dirty="0" err="1"/>
              <a:t>its</a:t>
            </a:r>
            <a:r>
              <a:rPr lang="de-DE" sz="800" dirty="0"/>
              <a:t> </a:t>
            </a:r>
            <a:r>
              <a:rPr lang="de-DE" sz="800" dirty="0" err="1"/>
              <a:t>abstract</a:t>
            </a:r>
            <a:r>
              <a:rPr lang="de-DE" sz="800" dirty="0"/>
              <a:t> </a:t>
            </a:r>
            <a:r>
              <a:rPr lang="de-DE" sz="800" dirty="0" err="1"/>
              <a:t>structure</a:t>
            </a:r>
            <a:r>
              <a:rPr lang="de-DE" sz="800" dirty="0"/>
              <a:t>. The </a:t>
            </a:r>
            <a:r>
              <a:rPr lang="de-DE" sz="800" dirty="0" err="1"/>
              <a:t>image</a:t>
            </a:r>
            <a:r>
              <a:rPr lang="de-DE" sz="800" dirty="0"/>
              <a:t> </a:t>
            </a:r>
            <a:r>
              <a:rPr lang="de-DE" sz="800" dirty="0" err="1"/>
              <a:t>features</a:t>
            </a:r>
            <a:r>
              <a:rPr lang="de-DE" sz="800" dirty="0"/>
              <a:t> a </a:t>
            </a:r>
            <a:r>
              <a:rPr lang="de-DE" sz="800" dirty="0" err="1"/>
              <a:t>clear</a:t>
            </a:r>
            <a:r>
              <a:rPr lang="de-DE" sz="800" dirty="0"/>
              <a:t> </a:t>
            </a:r>
            <a:r>
              <a:rPr lang="de-DE" sz="800" dirty="0" err="1"/>
              <a:t>representation</a:t>
            </a:r>
            <a:r>
              <a:rPr lang="de-DE" sz="800" dirty="0"/>
              <a:t> </a:t>
            </a:r>
            <a:r>
              <a:rPr lang="de-DE" sz="800" dirty="0" err="1"/>
              <a:t>of</a:t>
            </a:r>
            <a:r>
              <a:rPr lang="de-DE" sz="800" dirty="0"/>
              <a:t> </a:t>
            </a:r>
            <a:r>
              <a:rPr lang="de-DE" sz="800" dirty="0" err="1"/>
              <a:t>interconne</a:t>
            </a:r>
            <a:endParaRPr lang="de-DE" sz="800" dirty="0"/>
          </a:p>
        </p:txBody>
      </p:sp>
    </p:spTree>
    <p:extLst>
      <p:ext uri="{BB962C8B-B14F-4D97-AF65-F5344CB8AC3E}">
        <p14:creationId xmlns:p14="http://schemas.microsoft.com/office/powerpoint/2010/main" val="79116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ADA5A-3FFF-0B42-0CFB-0B4F5B63FD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1533CC-427C-0A3F-A95F-1D8F0FB85B5A}"/>
              </a:ext>
            </a:extLst>
          </p:cNvPr>
          <p:cNvSpPr>
            <a:spLocks noGrp="1"/>
          </p:cNvSpPr>
          <p:nvPr>
            <p:ph type="title"/>
          </p:nvPr>
        </p:nvSpPr>
        <p:spPr/>
        <p:txBody>
          <a:bodyPr>
            <a:normAutofit/>
          </a:bodyPr>
          <a:lstStyle/>
          <a:p>
            <a:r>
              <a:rPr lang="en-GB" sz="4800" noProof="0" dirty="0"/>
              <a:t>AI and the five Senses</a:t>
            </a:r>
            <a:endParaRPr lang="de-DE" dirty="0"/>
          </a:p>
        </p:txBody>
      </p:sp>
      <p:pic>
        <p:nvPicPr>
          <p:cNvPr id="1026" name="Picture 2">
            <a:extLst>
              <a:ext uri="{FF2B5EF4-FFF2-40B4-BE49-F238E27FC236}">
                <a16:creationId xmlns:a16="http://schemas.microsoft.com/office/drawing/2014/main" id="{AD229216-06CA-DAB5-3B68-DB88CCAAAF7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66799" y="2316476"/>
            <a:ext cx="6300769" cy="35645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igitaler Darwinismus">
            <a:extLst>
              <a:ext uri="{FF2B5EF4-FFF2-40B4-BE49-F238E27FC236}">
                <a16:creationId xmlns:a16="http://schemas.microsoft.com/office/drawing/2014/main" id="{18B0F696-3F69-BA5F-A3B6-AFB80402089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255141" y="2155077"/>
            <a:ext cx="2582905" cy="368986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4676063-9239-79DA-F976-2F012C670526}"/>
              </a:ext>
            </a:extLst>
          </p:cNvPr>
          <p:cNvSpPr txBox="1"/>
          <p:nvPr/>
        </p:nvSpPr>
        <p:spPr>
          <a:xfrm>
            <a:off x="2521136" y="5844941"/>
            <a:ext cx="3392093" cy="246221"/>
          </a:xfrm>
          <a:prstGeom prst="rect">
            <a:avLst/>
          </a:prstGeom>
          <a:noFill/>
        </p:spPr>
        <p:txBody>
          <a:bodyPr wrap="square">
            <a:spAutoFit/>
          </a:bodyPr>
          <a:lstStyle/>
          <a:p>
            <a:r>
              <a:rPr lang="en-GB" sz="1000" noProof="0" dirty="0">
                <a:hlinkClick r:id="rId5">
                  <a:extLst>
                    <a:ext uri="{A12FA001-AC4F-418D-AE19-62706E023703}">
                      <ahyp:hlinkClr xmlns:ahyp="http://schemas.microsoft.com/office/drawing/2018/hyperlinkcolor" val="tx"/>
                    </a:ext>
                  </a:extLst>
                </a:hlinkClick>
              </a:rPr>
              <a:t>Real-World AI: Processing All Five Senses - </a:t>
            </a:r>
            <a:r>
              <a:rPr lang="en-GB" sz="1000" noProof="0" dirty="0" err="1">
                <a:hlinkClick r:id="rId5">
                  <a:extLst>
                    <a:ext uri="{A12FA001-AC4F-418D-AE19-62706E023703}">
                      <ahyp:hlinkClr xmlns:ahyp="http://schemas.microsoft.com/office/drawing/2018/hyperlinkcolor" val="tx"/>
                    </a:ext>
                  </a:extLst>
                </a:hlinkClick>
              </a:rPr>
              <a:t>BrainChip</a:t>
            </a:r>
            <a:endParaRPr lang="en-GB" sz="1000" noProof="0" dirty="0"/>
          </a:p>
        </p:txBody>
      </p:sp>
      <p:sp>
        <p:nvSpPr>
          <p:cNvPr id="4" name="Textfeld 3">
            <a:extLst>
              <a:ext uri="{FF2B5EF4-FFF2-40B4-BE49-F238E27FC236}">
                <a16:creationId xmlns:a16="http://schemas.microsoft.com/office/drawing/2014/main" id="{59C5C473-F84C-B4E6-BA95-5CDD459C9663}"/>
              </a:ext>
            </a:extLst>
          </p:cNvPr>
          <p:cNvSpPr txBox="1"/>
          <p:nvPr/>
        </p:nvSpPr>
        <p:spPr>
          <a:xfrm>
            <a:off x="8922785" y="5844941"/>
            <a:ext cx="1643773" cy="246221"/>
          </a:xfrm>
          <a:prstGeom prst="rect">
            <a:avLst/>
          </a:prstGeom>
          <a:noFill/>
        </p:spPr>
        <p:txBody>
          <a:bodyPr wrap="square" rtlCol="0">
            <a:spAutoFit/>
          </a:bodyPr>
          <a:lstStyle/>
          <a:p>
            <a:pPr algn="ctr"/>
            <a:r>
              <a:rPr lang="en-GB" sz="1000" noProof="0" dirty="0">
                <a:hlinkClick r:id="rId6">
                  <a:extLst>
                    <a:ext uri="{A12FA001-AC4F-418D-AE19-62706E023703}">
                      <ahyp:hlinkClr xmlns:ahyp="http://schemas.microsoft.com/office/drawing/2018/hyperlinkcolor" val="tx"/>
                    </a:ext>
                  </a:extLst>
                </a:hlinkClick>
              </a:rPr>
              <a:t>Selected review</a:t>
            </a:r>
            <a:endParaRPr lang="en-GB" sz="1000" noProof="0" dirty="0"/>
          </a:p>
        </p:txBody>
      </p:sp>
    </p:spTree>
    <p:extLst>
      <p:ext uri="{BB962C8B-B14F-4D97-AF65-F5344CB8AC3E}">
        <p14:creationId xmlns:p14="http://schemas.microsoft.com/office/powerpoint/2010/main" val="314998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hlinkClick r:id="rId3"/>
            <a:extLst>
              <a:ext uri="{FF2B5EF4-FFF2-40B4-BE49-F238E27FC236}">
                <a16:creationId xmlns:a16="http://schemas.microsoft.com/office/drawing/2014/main" id="{FAB3CAB9-D552-27DE-5200-B16FA7443A7F}"/>
              </a:ext>
            </a:extLst>
          </p:cNvPr>
          <p:cNvPicPr>
            <a:picLocks noGrp="1" noChangeAspect="1"/>
          </p:cNvPicPr>
          <p:nvPr>
            <p:ph idx="1"/>
          </p:nvPr>
        </p:nvPicPr>
        <p:blipFill>
          <a:blip r:embed="rId4"/>
          <a:stretch>
            <a:fillRect/>
          </a:stretch>
        </p:blipFill>
        <p:spPr>
          <a:xfrm>
            <a:off x="8468" y="0"/>
            <a:ext cx="12191999" cy="6858000"/>
          </a:xfrm>
        </p:spPr>
      </p:pic>
    </p:spTree>
    <p:extLst>
      <p:ext uri="{BB962C8B-B14F-4D97-AF65-F5344CB8AC3E}">
        <p14:creationId xmlns:p14="http://schemas.microsoft.com/office/powerpoint/2010/main" val="233765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684E5155-47D5-CBB3-A701-E175300B7171}"/>
              </a:ext>
            </a:extLst>
          </p:cNvPr>
          <p:cNvSpPr>
            <a:spLocks noGrp="1"/>
          </p:cNvSpPr>
          <p:nvPr>
            <p:ph idx="1"/>
          </p:nvPr>
        </p:nvSpPr>
        <p:spPr>
          <a:xfrm>
            <a:off x="1066800" y="725714"/>
            <a:ext cx="10058400" cy="5309326"/>
          </a:xfrm>
          <a:solidFill>
            <a:schemeClr val="bg2">
              <a:lumMod val="90000"/>
            </a:schemeClr>
          </a:solidFill>
        </p:spPr>
        <p:txBody>
          <a:bodyPr>
            <a:normAutofit/>
          </a:bodyPr>
          <a:lstStyle/>
          <a:p>
            <a:pPr marL="342900" lvl="0" indent="-342900">
              <a:lnSpc>
                <a:spcPct val="107000"/>
              </a:lnSpc>
              <a:buFont typeface="Symbol" panose="05050102010706020507" pitchFamily="18" charset="2"/>
              <a:buChar char=""/>
            </a:pPr>
            <a:r>
              <a:rPr lang="de-DE" sz="3600" kern="100" dirty="0">
                <a:effectLst/>
                <a:latin typeface="Calibri" panose="020F0502020204030204" pitchFamily="34" charset="0"/>
                <a:ea typeface="Calibri" panose="020F0502020204030204" pitchFamily="34" charset="0"/>
                <a:cs typeface="Times New Roman" panose="02020603050405020304" pitchFamily="18" charset="0"/>
              </a:rPr>
              <a:t>Fünf Sinne - für welche Art von Studien </a:t>
            </a:r>
            <a:r>
              <a:rPr lang="de-DE" sz="3600" kern="100" dirty="0">
                <a:latin typeface="Calibri" panose="020F0502020204030204" pitchFamily="34" charset="0"/>
                <a:ea typeface="Calibri" panose="020F0502020204030204" pitchFamily="34" charset="0"/>
                <a:cs typeface="Times New Roman" panose="02020603050405020304" pitchFamily="18" charset="0"/>
              </a:rPr>
              <a:t>müssen </a:t>
            </a:r>
            <a:r>
              <a:rPr lang="de-DE" sz="3600" kern="100" dirty="0" err="1">
                <a:effectLst/>
                <a:latin typeface="Calibri" panose="020F0502020204030204" pitchFamily="34" charset="0"/>
                <a:ea typeface="Calibri" panose="020F0502020204030204" pitchFamily="34" charset="0"/>
                <a:cs typeface="Times New Roman" panose="02020603050405020304" pitchFamily="18" charset="0"/>
              </a:rPr>
              <a:t>Untersuchungsteilnehmer:innen</a:t>
            </a:r>
            <a:r>
              <a:rPr lang="de-DE" sz="3600" kern="100" dirty="0">
                <a:effectLst/>
                <a:latin typeface="Calibri" panose="020F0502020204030204" pitchFamily="34" charset="0"/>
                <a:ea typeface="Calibri" panose="020F0502020204030204" pitchFamily="34" charset="0"/>
                <a:cs typeface="Times New Roman" panose="02020603050405020304" pitchFamily="18" charset="0"/>
              </a:rPr>
              <a:t> mehr als sehen und hören?</a:t>
            </a:r>
          </a:p>
          <a:p>
            <a:pPr marL="342900" lvl="0" indent="-342900">
              <a:lnSpc>
                <a:spcPct val="107000"/>
              </a:lnSpc>
              <a:spcAft>
                <a:spcPts val="800"/>
              </a:spcAft>
              <a:buFont typeface="Symbol" panose="05050102010706020507" pitchFamily="18" charset="2"/>
              <a:buChar char=""/>
            </a:pPr>
            <a:r>
              <a:rPr lang="de-DE" sz="3600" kern="100" dirty="0">
                <a:effectLst/>
                <a:latin typeface="Calibri" panose="020F0502020204030204" pitchFamily="34" charset="0"/>
                <a:ea typeface="Calibri" panose="020F0502020204030204" pitchFamily="34" charset="0"/>
                <a:cs typeface="Times New Roman" panose="02020603050405020304" pitchFamily="18" charset="0"/>
              </a:rPr>
              <a:t>Für welche Sinne ist die AI am weitesten davon entfernt menschlichen sensorischen Fähigkeiten mithalten können oder sie sogar übertreffen</a:t>
            </a:r>
          </a:p>
          <a:p>
            <a:pPr marL="342900" lvl="0" indent="-342900">
              <a:lnSpc>
                <a:spcPct val="107000"/>
              </a:lnSpc>
              <a:spcAft>
                <a:spcPts val="800"/>
              </a:spcAft>
              <a:buFont typeface="Symbol" panose="05050102010706020507" pitchFamily="18" charset="2"/>
              <a:buChar char=""/>
            </a:pPr>
            <a:r>
              <a:rPr lang="de-DE" sz="3600" dirty="0">
                <a:effectLst/>
                <a:latin typeface="Calibri" panose="020F0502020204030204" pitchFamily="34" charset="0"/>
                <a:ea typeface="Calibri" panose="020F0502020204030204" pitchFamily="34" charset="0"/>
                <a:cs typeface="Times New Roman" panose="02020603050405020304" pitchFamily="18" charset="0"/>
              </a:rPr>
              <a:t>Was braucht es um diese Gaps zu füllen?</a:t>
            </a:r>
            <a:endParaRPr lang="de-DE" sz="3600" dirty="0"/>
          </a:p>
        </p:txBody>
      </p:sp>
    </p:spTree>
    <p:extLst>
      <p:ext uri="{BB962C8B-B14F-4D97-AF65-F5344CB8AC3E}">
        <p14:creationId xmlns:p14="http://schemas.microsoft.com/office/powerpoint/2010/main" val="10165503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137E0166EE1442B3423CBB69D0C746" ma:contentTypeVersion="13" ma:contentTypeDescription="Ein neues Dokument erstellen." ma:contentTypeScope="" ma:versionID="acfaca7a08dd7cd26a783e65e459c714">
  <xsd:schema xmlns:xsd="http://www.w3.org/2001/XMLSchema" xmlns:xs="http://www.w3.org/2001/XMLSchema" xmlns:p="http://schemas.microsoft.com/office/2006/metadata/properties" xmlns:ns2="9349da66-6c7e-4c05-86b5-abf4c6f5495d" xmlns:ns3="bae47f9f-6f8e-494b-9e5a-1fc523bd3789" targetNamespace="http://schemas.microsoft.com/office/2006/metadata/properties" ma:root="true" ma:fieldsID="acea61af0399376fb74541e482c4fb67" ns2:_="" ns3:_="">
    <xsd:import namespace="9349da66-6c7e-4c05-86b5-abf4c6f5495d"/>
    <xsd:import namespace="bae47f9f-6f8e-494b-9e5a-1fc523bd378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49da66-6c7e-4c05-86b5-abf4c6f5495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1d68d4b9-0bfd-4c43-8df0-e58c4ea4cd6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e47f9f-6f8e-494b-9e5a-1fc523bd378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3fb060-911d-4d27-9118-025df192aa3d}" ma:internalName="TaxCatchAll" ma:showField="CatchAllData" ma:web="bae47f9f-6f8e-494b-9e5a-1fc523bd37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ae47f9f-6f8e-494b-9e5a-1fc523bd3789" xsi:nil="true"/>
    <lcf76f155ced4ddcb4097134ff3c332f xmlns="9349da66-6c7e-4c05-86b5-abf4c6f549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91E8AD-642E-41A1-9D8B-035D8F6E9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49da66-6c7e-4c05-86b5-abf4c6f5495d"/>
    <ds:schemaRef ds:uri="bae47f9f-6f8e-494b-9e5a-1fc523bd3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582A7E-5C4C-489D-B1B5-BCEEC101313F}">
  <ds:schemaRefs>
    <ds:schemaRef ds:uri="http://schemas.microsoft.com/office/2006/metadata/properties"/>
    <ds:schemaRef ds:uri="http://schemas.microsoft.com/office/infopath/2007/PartnerControls"/>
    <ds:schemaRef ds:uri="bae47f9f-6f8e-494b-9e5a-1fc523bd3789"/>
    <ds:schemaRef ds:uri="9349da66-6c7e-4c05-86b5-abf4c6f5495d"/>
  </ds:schemaRefs>
</ds:datastoreItem>
</file>

<file path=customXml/itemProps3.xml><?xml version="1.0" encoding="utf-8"?>
<ds:datastoreItem xmlns:ds="http://schemas.openxmlformats.org/officeDocument/2006/customXml" ds:itemID="{7819DAE2-24C3-4E18-8F7C-C117F11392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TM03457510[[fn=Savon]]</Template>
  <TotalTime>0</TotalTime>
  <Words>937</Words>
  <Application>Microsoft Office PowerPoint</Application>
  <PresentationFormat>Breitbild</PresentationFormat>
  <Paragraphs>31</Paragraphs>
  <Slides>7</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Calibri</vt:lpstr>
      <vt:lpstr>Century Gothic</vt:lpstr>
      <vt:lpstr>Garamond</vt:lpstr>
      <vt:lpstr>Symbol</vt:lpstr>
      <vt:lpstr>Savon</vt:lpstr>
      <vt:lpstr>AI Unplugged:  Ein nuancierter Blick auf KI in der Marktforschung</vt:lpstr>
      <vt:lpstr>Alan Turing’s article, "Computing Machinery and Intelligence,"</vt:lpstr>
      <vt:lpstr>AI and “Thinking”</vt:lpstr>
      <vt:lpstr>A bit more about „Thinking“</vt:lpstr>
      <vt:lpstr>AI and the five Senses</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Christiane Quaas</dc:creator>
  <cp:lastModifiedBy>Ulrike Grossmann</cp:lastModifiedBy>
  <cp:revision>54</cp:revision>
  <dcterms:created xsi:type="dcterms:W3CDTF">2024-09-12T11:32:59Z</dcterms:created>
  <dcterms:modified xsi:type="dcterms:W3CDTF">2025-01-22T14:15:57Z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0x0101002B137E0166EE1442B3423CBB69D0C746</vt:lpwstr>
  </property>
  <property fmtid="{D5CDD505-2E9C-101B-9397-08002B2CF9AE}" pid="3" name="MediaServiceImageTags">
    <vt:lpwstr/>
  </property>
</Properties>
</file>